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77" r:id="rId2"/>
    <p:sldId id="292" r:id="rId3"/>
    <p:sldId id="294" r:id="rId4"/>
    <p:sldId id="295" r:id="rId5"/>
    <p:sldId id="296" r:id="rId6"/>
    <p:sldId id="306" r:id="rId7"/>
    <p:sldId id="297" r:id="rId8"/>
    <p:sldId id="298" r:id="rId9"/>
    <p:sldId id="307" r:id="rId10"/>
    <p:sldId id="300" r:id="rId11"/>
    <p:sldId id="310" r:id="rId12"/>
    <p:sldId id="309" r:id="rId13"/>
    <p:sldId id="302" r:id="rId14"/>
  </p:sldIdLst>
  <p:sldSz cx="9144000" cy="6858000" type="overhead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696FF"/>
    <a:srgbClr val="A50021"/>
    <a:srgbClr val="000072"/>
    <a:srgbClr val="000000"/>
    <a:srgbClr val="FF0000"/>
    <a:srgbClr val="0066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78F3D0B8-207E-45B2-BE2B-0E82E368429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182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2FB9B-B32F-4F9A-B0C0-A7BEC1871021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90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D0B8-207E-45B2-BE2B-0E82E368429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790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9AA90-C897-4F3B-9FA2-EB2FFC151984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78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9AA90-C897-4F3B-9FA2-EB2FFC151984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817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9AA90-C897-4F3B-9FA2-EB2FFC151984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69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9AA90-C897-4F3B-9FA2-EB2FFC151984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68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9AA90-C897-4F3B-9FA2-EB2FFC151984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26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9AA90-C897-4F3B-9FA2-EB2FFC15198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814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9AA90-C897-4F3B-9FA2-EB2FFC151984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74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D0B8-207E-45B2-BE2B-0E82E368429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9AA90-C897-4F3B-9FA2-EB2FFC151984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23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533400" y="0"/>
            <a:ext cx="8229600" cy="1295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19812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B0">
                <a:gamma/>
                <a:shade val="0"/>
                <a:invGamma/>
              </a:srgbClr>
            </a:gs>
            <a:gs pos="100000">
              <a:srgbClr val="0000B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228600"/>
            <a:ext cx="8847137" cy="1143000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Pedagogical </a:t>
            </a:r>
            <a:r>
              <a:rPr lang="en-US" sz="3200" b="1" dirty="0">
                <a:effectLst/>
              </a:rPr>
              <a:t>Effectiveness of Classroom Demonstrations Devices</a:t>
            </a:r>
            <a:endParaRPr lang="en-US" sz="3200" dirty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995363" y="2369436"/>
            <a:ext cx="6548437" cy="350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Tom McCormick,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Ph.D.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Dept. of Electrical &amp; Computer Engineering</a:t>
            </a:r>
          </a:p>
          <a:p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James C. Squire, P.E., Ph.D.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Dept. of Electrical &amp; Computer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Engineering</a:t>
            </a:r>
          </a:p>
          <a:p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Gerald A. Sullivan, P.E., Ph.D.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Dept. of Mechanical Engineering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0" y="1764406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40967" name="Picture 7" descr="image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232400"/>
            <a:ext cx="1422400" cy="1397000"/>
          </a:xfrm>
          <a:prstGeom prst="rect">
            <a:avLst/>
          </a:prstGeom>
          <a:noFill/>
        </p:spPr>
      </p:pic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5168900" y="6197600"/>
            <a:ext cx="384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Virginia Military Institute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9063" y="80963"/>
            <a:ext cx="8926512" cy="776287"/>
          </a:xfrm>
          <a:noFill/>
          <a:ln/>
        </p:spPr>
        <p:txBody>
          <a:bodyPr/>
          <a:lstStyle/>
          <a:p>
            <a:r>
              <a:rPr lang="en-US" sz="4200" b="1" dirty="0" smtClean="0"/>
              <a:t>Results of 217 Trials</a:t>
            </a:r>
            <a:endParaRPr lang="en-US" sz="4200" b="1" dirty="0"/>
          </a:p>
        </p:txBody>
      </p:sp>
      <p:sp>
        <p:nvSpPr>
          <p:cNvPr id="87043" name="Line 3"/>
          <p:cNvSpPr>
            <a:spLocks noChangeShapeType="1"/>
          </p:cNvSpPr>
          <p:nvPr/>
        </p:nvSpPr>
        <p:spPr bwMode="auto">
          <a:xfrm>
            <a:off x="0" y="1069056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50142" y="5900825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Subjective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959556" y="5791200"/>
            <a:ext cx="734906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5400000" flipH="1" flipV="1">
            <a:off x="-1106310" y="3725334"/>
            <a:ext cx="4131733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437238" y="5900825"/>
            <a:ext cx="203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Subjective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Comprehension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5074" y="5900825"/>
            <a:ext cx="200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Comprehension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672333" y="2116279"/>
            <a:ext cx="337462" cy="237860"/>
          </a:xfrm>
          <a:prstGeom prst="rect">
            <a:avLst/>
          </a:prstGeom>
          <a:solidFill>
            <a:srgbClr val="9696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672333" y="2467820"/>
            <a:ext cx="337462" cy="237860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59735" y="1337095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</a:t>
            </a:r>
          </a:p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Technique: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04195" y="198884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74977" y="234770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olished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958762" y="2072705"/>
            <a:ext cx="10284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958762" y="3312203"/>
            <a:ext cx="10284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958762" y="4551701"/>
            <a:ext cx="10284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433541" y="1897746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3541" y="3127537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3541" y="4357328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0.7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3541" y="5587119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349469" y="2941306"/>
            <a:ext cx="1597245" cy="2849895"/>
            <a:chOff x="1349469" y="2941306"/>
            <a:chExt cx="1597245" cy="284989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1399822" y="3310638"/>
              <a:ext cx="620889" cy="2480562"/>
            </a:xfrm>
            <a:prstGeom prst="rect">
              <a:avLst/>
            </a:prstGeom>
            <a:solidFill>
              <a:srgbClr val="9696FF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325825" y="3310639"/>
              <a:ext cx="620889" cy="2480562"/>
            </a:xfrm>
            <a:prstGeom prst="rect">
              <a:avLst/>
            </a:prstGeom>
            <a:solidFill>
              <a:srgbClr val="FFFF00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349469" y="2941306"/>
              <a:ext cx="671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0.80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191761" y="2941306"/>
              <a:ext cx="7256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0.80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669334" y="1531728"/>
            <a:ext cx="1608439" cy="4259474"/>
            <a:chOff x="3669334" y="1749539"/>
            <a:chExt cx="1608439" cy="4041662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669334" y="2118871"/>
              <a:ext cx="620889" cy="3672329"/>
            </a:xfrm>
            <a:prstGeom prst="rect">
              <a:avLst/>
            </a:prstGeom>
            <a:solidFill>
              <a:srgbClr val="9696FF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595337" y="2165978"/>
              <a:ext cx="620889" cy="3625223"/>
            </a:xfrm>
            <a:prstGeom prst="rect">
              <a:avLst/>
            </a:prstGeom>
            <a:solidFill>
              <a:srgbClr val="FFFF00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669334" y="1749539"/>
              <a:ext cx="631457" cy="350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0.91</a:t>
              </a:r>
              <a:endPara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595337" y="1814779"/>
              <a:ext cx="682436" cy="350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0.89</a:t>
              </a:r>
              <a:endPara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002640" y="4387109"/>
            <a:ext cx="1738167" cy="1513715"/>
            <a:chOff x="5948193" y="4428964"/>
            <a:chExt cx="1738167" cy="1513715"/>
          </a:xfrm>
        </p:grpSpPr>
        <p:sp>
          <p:nvSpPr>
            <p:cNvPr id="19" name="Rectangle 18"/>
            <p:cNvSpPr/>
            <p:nvPr/>
          </p:nvSpPr>
          <p:spPr bwMode="auto">
            <a:xfrm flipV="1">
              <a:off x="6915137" y="5833054"/>
              <a:ext cx="620889" cy="109625"/>
            </a:xfrm>
            <a:prstGeom prst="rect">
              <a:avLst/>
            </a:prstGeom>
            <a:solidFill>
              <a:srgbClr val="FFFF00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948193" y="4428964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0.66</a:t>
              </a:r>
              <a:endPara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764802" y="5430929"/>
              <a:ext cx="921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0.59</a:t>
              </a:r>
              <a:endPara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7" name="Rectangle 36"/>
          <p:cNvSpPr/>
          <p:nvPr/>
        </p:nvSpPr>
        <p:spPr bwMode="auto">
          <a:xfrm>
            <a:off x="5973903" y="4798295"/>
            <a:ext cx="620889" cy="992903"/>
          </a:xfrm>
          <a:prstGeom prst="rect">
            <a:avLst/>
          </a:prstGeom>
          <a:solidFill>
            <a:srgbClr val="9696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Hypothesis Testing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9606"/>
            <a:ext cx="7850777" cy="5381171"/>
          </a:xfrm>
        </p:spPr>
        <p:txBody>
          <a:bodyPr/>
          <a:lstStyle/>
          <a:p>
            <a:r>
              <a:rPr lang="en-US" sz="3600" dirty="0" smtClean="0"/>
              <a:t>Two-tailed T-test showed:</a:t>
            </a:r>
          </a:p>
          <a:p>
            <a:endParaRPr lang="en-US" dirty="0" smtClean="0"/>
          </a:p>
          <a:p>
            <a:pPr lvl="2"/>
            <a:r>
              <a:rPr lang="en-US" sz="2800" dirty="0" smtClean="0"/>
              <a:t>Statistically significant difference in Objective Comprehension between the demos, p=.04</a:t>
            </a:r>
          </a:p>
          <a:p>
            <a:pPr lvl="2">
              <a:buNone/>
            </a:pPr>
            <a:endParaRPr lang="en-US" sz="2800" dirty="0" smtClean="0"/>
          </a:p>
          <a:p>
            <a:pPr lvl="2"/>
            <a:r>
              <a:rPr lang="en-US" sz="2800" dirty="0" smtClean="0"/>
              <a:t>No Statistically significant difference in year groups, p=.19</a:t>
            </a:r>
          </a:p>
          <a:p>
            <a:pPr lvl="2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II: Laser Comm. Demo.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723571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Goal was to introduce signal processing concepts using a “voice over Laser” communications system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671286" y="3127058"/>
            <a:ext cx="4333875" cy="3219450"/>
            <a:chOff x="1740" y="7680"/>
            <a:chExt cx="6825" cy="5070"/>
          </a:xfrm>
        </p:grpSpPr>
        <p:pic>
          <p:nvPicPr>
            <p:cNvPr id="1030" name="Picture 6" descr="receiver p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40" y="7680"/>
              <a:ext cx="5670" cy="4252"/>
            </a:xfrm>
            <a:prstGeom prst="roundRect">
              <a:avLst/>
            </a:prstGeom>
            <a:noFill/>
          </p:spPr>
        </p:pic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1740" y="12285"/>
              <a:ext cx="6825" cy="465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Receiver system “Raw”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032" name="Picture 8" descr="DSC04298"/>
          <p:cNvPicPr>
            <a:picLocks noChangeAspect="1" noChangeArrowheads="1"/>
          </p:cNvPicPr>
          <p:nvPr/>
        </p:nvPicPr>
        <p:blipFill>
          <a:blip r:embed="rId4" cstate="print"/>
          <a:srcRect l="14771" t="2516" r="15254"/>
          <a:stretch>
            <a:fillRect/>
          </a:stretch>
        </p:blipFill>
        <p:spPr bwMode="auto">
          <a:xfrm>
            <a:off x="5338990" y="3018971"/>
            <a:ext cx="2752725" cy="2878138"/>
          </a:xfrm>
          <a:prstGeom prst="round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338990" y="6051233"/>
            <a:ext cx="3624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1" hangingPunct="1">
              <a:spcAft>
                <a:spcPts val="1000"/>
              </a:spcAft>
            </a:pPr>
            <a:r>
              <a:rPr lang="en-US" sz="2400" b="1" dirty="0" smtClean="0">
                <a:latin typeface="Calibri" pitchFamily="34" charset="0"/>
              </a:rPr>
              <a:t>Receiver system “Polished”</a:t>
            </a:r>
            <a:endParaRPr lang="en-US" sz="2400" b="1" dirty="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87043" name="Line 3"/>
          <p:cNvSpPr>
            <a:spLocks noChangeShapeType="1"/>
          </p:cNvSpPr>
          <p:nvPr/>
        </p:nvSpPr>
        <p:spPr bwMode="auto">
          <a:xfrm>
            <a:off x="0" y="1339668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9635" y="1383936"/>
            <a:ext cx="8569234" cy="5234577"/>
          </a:xfrm>
          <a:prstGeom prst="rect">
            <a:avLst/>
          </a:prstGeom>
          <a:noFill/>
          <a:ln w="130175">
            <a:noFill/>
            <a:miter lim="800000"/>
            <a:headEnd/>
            <a:tailEnd/>
          </a:ln>
          <a:effectLst/>
        </p:spPr>
        <p:txBody>
          <a:bodyPr lIns="91432" tIns="45716" rIns="91432" bIns="45716" anchor="ctr"/>
          <a:lstStyle/>
          <a:p>
            <a:pPr marL="225425" indent="-225425" algn="l" eaLnBrk="1" hangingPunct="1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The raw demonstration device was significantly better than the polished model (p &lt; 0.05)</a:t>
            </a:r>
          </a:p>
          <a:p>
            <a:pPr marL="225425" indent="-225425" algn="l" eaLnBrk="1" hangingPunct="1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No conclusive difference found in objective comprehension between year groups</a:t>
            </a:r>
          </a:p>
          <a:p>
            <a:pPr marL="225425" indent="-225425" algn="l" eaLnBrk="1" hangingPunct="1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Subjective comprehension found to be a poor indicator of actual student learning</a:t>
            </a:r>
          </a:p>
          <a:p>
            <a:pPr algn="l" eaLnBrk="1" hangingPunct="1">
              <a:spcAft>
                <a:spcPts val="2400"/>
              </a:spcAft>
            </a:pP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9063" y="375617"/>
            <a:ext cx="8926512" cy="639536"/>
          </a:xfrm>
          <a:noFill/>
          <a:ln/>
        </p:spPr>
        <p:txBody>
          <a:bodyPr/>
          <a:lstStyle/>
          <a:p>
            <a:r>
              <a:rPr lang="en-US" sz="4200" b="1" dirty="0" smtClean="0"/>
              <a:t>Demonstrations</a:t>
            </a:r>
            <a:endParaRPr lang="en-US" sz="4200" b="1" dirty="0"/>
          </a:p>
        </p:txBody>
      </p:sp>
      <p:sp>
        <p:nvSpPr>
          <p:cNvPr id="87043" name="Line 3"/>
          <p:cNvSpPr>
            <a:spLocks noChangeShapeType="1"/>
          </p:cNvSpPr>
          <p:nvPr/>
        </p:nvSpPr>
        <p:spPr bwMode="auto">
          <a:xfrm>
            <a:off x="0" y="1339403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119062" y="1645466"/>
            <a:ext cx="8502423" cy="479425"/>
          </a:xfrm>
          <a:prstGeom prst="rect">
            <a:avLst/>
          </a:prstGeom>
          <a:noFill/>
          <a:ln w="130175">
            <a:noFill/>
            <a:miter lim="800000"/>
            <a:headEnd/>
            <a:tailEnd/>
          </a:ln>
          <a:effectLst/>
        </p:spPr>
        <p:txBody>
          <a:bodyPr lIns="91432" tIns="45716" rIns="91432" bIns="45716" anchor="ctr"/>
          <a:lstStyle/>
          <a:p>
            <a:pPr algn="l" eaLnBrk="1" hangingPunct="1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Enhance student learning retention by providing greater intellectual simulation: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063" y="1998843"/>
            <a:ext cx="8556171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spcAft>
                <a:spcPts val="1800"/>
              </a:spcAft>
            </a:pPr>
            <a:endParaRPr lang="en-US" sz="3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 algn="l" eaLnBrk="1" hangingPunct="1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etention improves from 20% to 50% with demonstration based lectures</a:t>
            </a:r>
          </a:p>
          <a:p>
            <a:pPr lvl="2" algn="l" eaLnBrk="1" hangingPunct="1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Retention of up to 70% shown in students when demos are used</a:t>
            </a:r>
          </a:p>
          <a:p>
            <a:pPr lvl="2" algn="l" eaLnBrk="1" hangingPunct="1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Significant gains in achievement scores has been documented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119063" y="1153205"/>
            <a:ext cx="7418874" cy="479425"/>
          </a:xfrm>
          <a:prstGeom prst="rect">
            <a:avLst/>
          </a:prstGeom>
          <a:noFill/>
          <a:ln w="130175">
            <a:noFill/>
            <a:miter lim="800000"/>
            <a:headEnd/>
            <a:tailEnd/>
          </a:ln>
          <a:effectLst/>
        </p:spPr>
        <p:txBody>
          <a:bodyPr lIns="91432" tIns="45716" rIns="91432" bIns="45716" anchor="ctr"/>
          <a:lstStyle/>
          <a:p>
            <a:pPr algn="l" eaLnBrk="1" hangingPunct="1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 should demonstrations be constructed  for the best results?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63340" y="2278743"/>
            <a:ext cx="7413859" cy="2569029"/>
          </a:xfrm>
          <a:prstGeom prst="rect">
            <a:avLst/>
          </a:prstGeom>
          <a:noFill/>
          <a:ln w="130175">
            <a:noFill/>
            <a:miter lim="800000"/>
            <a:headEnd/>
            <a:tailEnd/>
          </a:ln>
          <a:effectLst/>
        </p:spPr>
        <p:txBody>
          <a:bodyPr lIns="91432" tIns="45716" rIns="91432" bIns="45716" anchor="ctr"/>
          <a:lstStyle/>
          <a:p>
            <a:pPr marL="280988" indent="-280988" algn="l" eaLnBrk="1" hangingPunct="1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Simple or complex?</a:t>
            </a:r>
          </a:p>
          <a:p>
            <a:pPr marL="280988" indent="-280988" algn="l" eaLnBrk="1" hangingPunct="1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Virtual or physical?</a:t>
            </a:r>
          </a:p>
          <a:p>
            <a:pPr marL="280988" indent="-280988" algn="l" eaLnBrk="1" hangingPunct="1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Build quality: raw or polished?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06627" y="3919538"/>
            <a:ext cx="6685005" cy="803189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42060" y="401806"/>
            <a:ext cx="4226010" cy="1415573"/>
          </a:xfrm>
          <a:prstGeom prst="rect">
            <a:avLst/>
          </a:prstGeom>
          <a:noFill/>
          <a:ln w="130175">
            <a:noFill/>
            <a:miter lim="800000"/>
            <a:headEnd/>
            <a:tailEnd/>
          </a:ln>
          <a:effectLst/>
        </p:spPr>
        <p:txBody>
          <a:bodyPr lIns="91432" tIns="45716" rIns="91432" bIns="45716" anchor="ctr"/>
          <a:lstStyle/>
          <a:p>
            <a:pPr eaLnBrk="1" hangingPunct="1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Prototype construction “raw”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 descr="C:\Documents and Settings\squirejc\Desktop\iPod.gif"/>
          <p:cNvPicPr>
            <a:picLocks noChangeAspect="1" noChangeArrowheads="1"/>
          </p:cNvPicPr>
          <p:nvPr/>
        </p:nvPicPr>
        <p:blipFill>
          <a:blip r:embed="rId3" cstate="print"/>
          <a:srcRect l="24058" r="21939" b="11295"/>
          <a:stretch>
            <a:fillRect/>
          </a:stretch>
        </p:blipFill>
        <p:spPr bwMode="auto">
          <a:xfrm>
            <a:off x="5761693" y="2034515"/>
            <a:ext cx="2767913" cy="4546589"/>
          </a:xfrm>
          <a:prstGeom prst="rect">
            <a:avLst/>
          </a:prstGeom>
          <a:noFill/>
        </p:spPr>
      </p:pic>
      <p:pic>
        <p:nvPicPr>
          <p:cNvPr id="1027" name="Picture 3" descr="C:\Documents and Settings\squirejc\Desktop\Protoboard_raw.gif"/>
          <p:cNvPicPr>
            <a:picLocks noChangeAspect="1" noChangeArrowheads="1"/>
          </p:cNvPicPr>
          <p:nvPr/>
        </p:nvPicPr>
        <p:blipFill>
          <a:blip r:embed="rId4" cstate="print">
            <a:lum bright="5000" contrast="20000"/>
          </a:blip>
          <a:srcRect l="40357" t="8578" r="11338" b="30292"/>
          <a:stretch>
            <a:fillRect/>
          </a:stretch>
        </p:blipFill>
        <p:spPr bwMode="auto">
          <a:xfrm>
            <a:off x="556042" y="2259153"/>
            <a:ext cx="3064480" cy="3729971"/>
          </a:xfrm>
          <a:prstGeom prst="rect">
            <a:avLst/>
          </a:prstGeom>
          <a:noFill/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016843" y="362173"/>
            <a:ext cx="4044114" cy="1455206"/>
          </a:xfrm>
          <a:prstGeom prst="rect">
            <a:avLst/>
          </a:prstGeom>
          <a:noFill/>
          <a:ln w="130175">
            <a:noFill/>
            <a:miter lim="800000"/>
            <a:headEnd/>
            <a:tailEnd/>
          </a:ln>
          <a:effectLst/>
        </p:spPr>
        <p:txBody>
          <a:bodyPr lIns="91432" tIns="45716" rIns="91432" bIns="45716" anchor="ctr"/>
          <a:lstStyle/>
          <a:p>
            <a:pPr eaLnBrk="1" hangingPunct="1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Production-quality “polished”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68070" y="2967333"/>
            <a:ext cx="114418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FFC000">
                      <a:alpha val="50000"/>
                    </a:srgbClr>
                  </a:outerShdw>
                </a:effectLst>
              </a:rPr>
              <a:t>?</a:t>
            </a:r>
            <a:endParaRPr lang="en-US" sz="166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FFC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58346" y="2193996"/>
            <a:ext cx="3484605" cy="3795128"/>
          </a:xfrm>
          <a:prstGeom prst="roundRect">
            <a:avLst>
              <a:gd name="adj" fmla="val 16994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60230" y="0"/>
            <a:ext cx="810725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4400" b="1" dirty="0" smtClean="0">
              <a:solidFill>
                <a:srgbClr val="FFFF00"/>
              </a:solidFill>
            </a:endParaRPr>
          </a:p>
          <a:p>
            <a:pPr algn="l"/>
            <a:r>
              <a:rPr lang="en-US" sz="4400" b="1" dirty="0" smtClean="0">
                <a:solidFill>
                  <a:srgbClr val="FFFF00"/>
                </a:solidFill>
              </a:rPr>
              <a:t>Hypothesis</a:t>
            </a:r>
            <a:r>
              <a:rPr lang="en-US" sz="4000" b="1" dirty="0" smtClean="0">
                <a:solidFill>
                  <a:srgbClr val="FFFF00"/>
                </a:solidFill>
              </a:rPr>
              <a:t>:</a:t>
            </a:r>
          </a:p>
          <a:p>
            <a:pPr algn="l"/>
            <a:endParaRPr lang="en-US" sz="3200" b="1" dirty="0" smtClean="0">
              <a:solidFill>
                <a:srgbClr val="FFFF00"/>
              </a:solidFill>
            </a:endParaRPr>
          </a:p>
          <a:p>
            <a:pPr algn="l"/>
            <a:r>
              <a:rPr lang="en-US" sz="3200" b="1" dirty="0" smtClean="0">
                <a:solidFill>
                  <a:srgbClr val="FFFF00"/>
                </a:solidFill>
              </a:rPr>
              <a:t>	</a:t>
            </a:r>
          </a:p>
          <a:p>
            <a:pPr algn="l"/>
            <a:endParaRPr lang="en-US" sz="3200" b="1" dirty="0" smtClean="0">
              <a:solidFill>
                <a:srgbClr val="FFFF00"/>
              </a:solidFill>
            </a:endParaRPr>
          </a:p>
          <a:p>
            <a:pPr algn="l"/>
            <a:r>
              <a:rPr lang="en-US" sz="3200" b="1" dirty="0" smtClean="0">
                <a:solidFill>
                  <a:srgbClr val="FFFF00"/>
                </a:solidFill>
              </a:rPr>
              <a:t>Prototype-quality construction or (“raw”) demos improve retention as compared to production-quality (“polished”) construction and this improvement increases with academic maturity</a:t>
            </a:r>
            <a:endParaRPr lang="en-US" sz="3200" dirty="0"/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0" y="2099256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Raw vs. Polished Hypothesis tested for two groups:</a:t>
            </a:r>
          </a:p>
          <a:p>
            <a:pPr lvl="2"/>
            <a:r>
              <a:rPr lang="en-US" dirty="0" smtClean="0"/>
              <a:t>Freshmen</a:t>
            </a:r>
          </a:p>
          <a:p>
            <a:pPr lvl="2"/>
            <a:r>
              <a:rPr lang="en-US" dirty="0" smtClean="0"/>
              <a:t>Sophomores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Each case assessed with respect to:</a:t>
            </a:r>
          </a:p>
          <a:p>
            <a:pPr lvl="2"/>
            <a:r>
              <a:rPr lang="en-US" dirty="0" smtClean="0"/>
              <a:t>Objective comprehension</a:t>
            </a:r>
          </a:p>
          <a:p>
            <a:pPr lvl="2"/>
            <a:r>
              <a:rPr lang="en-US" dirty="0" smtClean="0"/>
              <a:t>Self-assessed comprehension</a:t>
            </a:r>
          </a:p>
          <a:p>
            <a:pPr lvl="2"/>
            <a:r>
              <a:rPr lang="en-US" dirty="0" smtClean="0"/>
              <a:t>Self-assessed enjoyment</a:t>
            </a:r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1069056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9063" y="80963"/>
            <a:ext cx="8926512" cy="776287"/>
          </a:xfrm>
          <a:noFill/>
          <a:ln/>
        </p:spPr>
        <p:txBody>
          <a:bodyPr/>
          <a:lstStyle/>
          <a:p>
            <a:r>
              <a:rPr lang="en-US" sz="4200" b="1" dirty="0" smtClean="0"/>
              <a:t>Electric Motor Demonstrators</a:t>
            </a:r>
            <a:endParaRPr lang="en-US" sz="4200" b="1" dirty="0"/>
          </a:p>
        </p:txBody>
      </p:sp>
      <p:sp>
        <p:nvSpPr>
          <p:cNvPr id="87043" name="Line 3"/>
          <p:cNvSpPr>
            <a:spLocks noChangeShapeType="1"/>
          </p:cNvSpPr>
          <p:nvPr/>
        </p:nvSpPr>
        <p:spPr bwMode="auto">
          <a:xfrm>
            <a:off x="0" y="1069056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457813" y="1003567"/>
            <a:ext cx="8518310" cy="2491431"/>
          </a:xfrm>
          <a:prstGeom prst="rect">
            <a:avLst/>
          </a:prstGeom>
          <a:noFill/>
          <a:ln w="130175">
            <a:noFill/>
            <a:miter lim="800000"/>
            <a:headEnd/>
            <a:tailEnd/>
          </a:ln>
          <a:effectLst/>
        </p:spPr>
        <p:txBody>
          <a:bodyPr lIns="91432" tIns="45716" rIns="91432" bIns="45716" anchor="ctr"/>
          <a:lstStyle/>
          <a:p>
            <a:pPr marL="225425" indent="-225425" algn="l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Goal was to introduce concepts using a working model of an electric motor</a:t>
            </a:r>
          </a:p>
          <a:p>
            <a:pPr marL="225425" indent="-225425" algn="l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emos used during a lecture on motors: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6418" y="6151418"/>
            <a:ext cx="1159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polished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79623" y="6151418"/>
            <a:ext cx="1159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raw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39343" y="3257004"/>
            <a:ext cx="3691226" cy="288570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814" y="3257004"/>
            <a:ext cx="3913889" cy="28912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267347" y="489397"/>
            <a:ext cx="8518310" cy="1197735"/>
          </a:xfrm>
          <a:prstGeom prst="rect">
            <a:avLst/>
          </a:prstGeom>
          <a:noFill/>
          <a:ln w="130175">
            <a:noFill/>
            <a:miter lim="800000"/>
            <a:headEnd/>
            <a:tailEnd/>
          </a:ln>
          <a:effectLst/>
        </p:spPr>
        <p:txBody>
          <a:bodyPr lIns="91432" tIns="45716" rIns="91432" bIns="45716" anchor="ctr"/>
          <a:lstStyle/>
          <a:p>
            <a:pPr marL="225425" indent="-225425" algn="l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Following lectures students took a 10 question multiple choice quiz that measured:</a:t>
            </a:r>
          </a:p>
          <a:p>
            <a:pPr algn="l" eaLnBrk="1" hangingPunct="1"/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34261" y="1152434"/>
            <a:ext cx="8600733" cy="4321783"/>
          </a:xfrm>
          <a:prstGeom prst="rect">
            <a:avLst/>
          </a:prstGeom>
          <a:noFill/>
          <a:ln w="130175">
            <a:noFill/>
            <a:miter lim="800000"/>
            <a:headEnd/>
            <a:tailEnd/>
          </a:ln>
          <a:effectLst/>
        </p:spPr>
        <p:txBody>
          <a:bodyPr lIns="91432" tIns="45716" rIns="91432" bIns="45716" anchor="ctr"/>
          <a:lstStyle/>
          <a:p>
            <a:pPr marL="234950" indent="-23495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u="sng" dirty="0" smtClean="0"/>
              <a:t>objective comprehension</a:t>
            </a:r>
            <a:r>
              <a:rPr lang="en-US" sz="2400" b="1" dirty="0" smtClean="0"/>
              <a:t>, for example:</a:t>
            </a:r>
          </a:p>
          <a:p>
            <a:pPr marL="234950" indent="-234950" algn="l">
              <a:spcAft>
                <a:spcPts val="1200"/>
              </a:spcAft>
              <a:buFont typeface="Arial" pitchFamily="34" charset="0"/>
              <a:buChar char="•"/>
            </a:pPr>
            <a:endParaRPr lang="en-US" sz="2400" b="1" dirty="0" smtClean="0"/>
          </a:p>
          <a:p>
            <a:pPr marL="234950" indent="-234950" algn="l">
              <a:spcAft>
                <a:spcPts val="1200"/>
              </a:spcAft>
              <a:buFont typeface="Arial" pitchFamily="34" charset="0"/>
              <a:buChar char="•"/>
            </a:pPr>
            <a:endParaRPr lang="en-US" sz="2400" b="1" dirty="0" smtClean="0"/>
          </a:p>
          <a:p>
            <a:pPr marL="234950" indent="-234950" algn="l">
              <a:spcAft>
                <a:spcPts val="1200"/>
              </a:spcAft>
            </a:pPr>
            <a:endParaRPr lang="en-US" sz="2400" b="1" dirty="0" smtClean="0"/>
          </a:p>
          <a:p>
            <a:pPr marL="234950" indent="-234950" algn="l">
              <a:spcAft>
                <a:spcPts val="1200"/>
              </a:spcAft>
              <a:buFont typeface="Arial" pitchFamily="34" charset="0"/>
              <a:buChar char="•"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marL="234950" indent="-23495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u="sng" dirty="0" smtClean="0"/>
              <a:t>subjective comprehension</a:t>
            </a:r>
            <a:r>
              <a:rPr lang="en-US" sz="2400" b="1" dirty="0" smtClean="0"/>
              <a:t> (“how well do you understand…”)</a:t>
            </a:r>
          </a:p>
          <a:p>
            <a:pPr marL="234950" indent="-23495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u="sng" dirty="0" smtClean="0"/>
              <a:t>enjoyment</a:t>
            </a:r>
            <a:r>
              <a:rPr lang="en-US" sz="2400" b="1" dirty="0" smtClean="0"/>
              <a:t> (“how much did you enjoy today’s lesson?”)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40228" y="1995616"/>
            <a:ext cx="6322423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</a:rPr>
              <a:t>10.  </a:t>
            </a:r>
            <a:r>
              <a:rPr lang="en-US" sz="2000" dirty="0" smtClean="0"/>
              <a:t>The </a:t>
            </a:r>
            <a:r>
              <a:rPr lang="en-US" sz="2000" dirty="0"/>
              <a:t>two main component of an electric motor 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14300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algn="l">
              <a:tabLst>
                <a:tab pos="457200" algn="l"/>
                <a:tab pos="11430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	                      a)	</a:t>
            </a:r>
            <a:r>
              <a:rPr lang="en-US" sz="2000" dirty="0" smtClean="0"/>
              <a:t>Brushes </a:t>
            </a:r>
            <a:r>
              <a:rPr lang="en-US" sz="2000" dirty="0"/>
              <a:t>and </a:t>
            </a:r>
            <a:r>
              <a:rPr lang="en-US" sz="2000" dirty="0" smtClean="0"/>
              <a:t>commutators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algn="l">
              <a:tabLst>
                <a:tab pos="457200" algn="l"/>
                <a:tab pos="11430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	                      b)	</a:t>
            </a:r>
            <a:r>
              <a:rPr lang="en-US" sz="2000" dirty="0"/>
              <a:t>A commutator and a </a:t>
            </a:r>
            <a:r>
              <a:rPr lang="en-US" sz="2000" dirty="0" smtClean="0"/>
              <a:t>rotor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algn="l">
              <a:tabLst>
                <a:tab pos="457200" algn="l"/>
                <a:tab pos="11430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	                    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c)	</a:t>
            </a:r>
            <a:r>
              <a:rPr lang="en-US" sz="2000" dirty="0"/>
              <a:t>A rotor and a stator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143000" algn="l"/>
              </a:tabLst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1430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" y="596254"/>
            <a:ext cx="8380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A total of 127 students were involved in this case study:</a:t>
            </a:r>
            <a:endParaRPr lang="en-US" sz="4000" dirty="0">
              <a:solidFill>
                <a:srgbClr val="FFFF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843080"/>
              </p:ext>
            </p:extLst>
          </p:nvPr>
        </p:nvGraphicFramePr>
        <p:xfrm>
          <a:off x="856368" y="2504756"/>
          <a:ext cx="6451212" cy="2472744"/>
        </p:xfrm>
        <a:graphic>
          <a:graphicData uri="http://schemas.openxmlformats.org/drawingml/2006/table">
            <a:tbl>
              <a:tblPr/>
              <a:tblGrid>
                <a:gridCol w="3225606"/>
                <a:gridCol w="3225606"/>
              </a:tblGrid>
              <a:tr h="7412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95425" algn="l"/>
                        </a:tabLst>
                      </a:pPr>
                      <a:r>
                        <a:rPr lang="en-US" sz="3600" u="sng" dirty="0">
                          <a:latin typeface="Times New Roman"/>
                          <a:ea typeface="Times New Roman"/>
                          <a:cs typeface="Times New Roman"/>
                        </a:rPr>
                        <a:t>Raw Demo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95425" algn="l"/>
                        </a:tabLst>
                      </a:pPr>
                      <a:r>
                        <a:rPr lang="en-US" sz="3600" u="sng" dirty="0">
                          <a:latin typeface="Times New Roman"/>
                          <a:ea typeface="Times New Roman"/>
                          <a:cs typeface="Times New Roman"/>
                        </a:rPr>
                        <a:t>Polished Demo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02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95425" algn="l"/>
                        </a:tabLst>
                      </a:pPr>
                      <a:r>
                        <a:rPr lang="en-US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63 students</a:t>
                      </a:r>
                      <a:endParaRPr lang="en-US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95425" algn="l"/>
                        </a:tabLst>
                      </a:pPr>
                      <a:r>
                        <a:rPr lang="en-US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64 students</a:t>
                      </a:r>
                      <a:endParaRPr lang="en-US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12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95425" algn="l"/>
                        </a:tabLs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95425" algn="l"/>
                        </a:tabLs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9542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4">
      <a:dk1>
        <a:srgbClr val="B0C8CA"/>
      </a:dk1>
      <a:lt1>
        <a:srgbClr val="FFFFFF"/>
      </a:lt1>
      <a:dk2>
        <a:srgbClr val="000099"/>
      </a:dk2>
      <a:lt2>
        <a:srgbClr val="FFFFFF"/>
      </a:lt2>
      <a:accent1>
        <a:srgbClr val="89C4FF"/>
      </a:accent1>
      <a:accent2>
        <a:srgbClr val="00008C"/>
      </a:accent2>
      <a:accent3>
        <a:srgbClr val="AAAACA"/>
      </a:accent3>
      <a:accent4>
        <a:srgbClr val="DADADA"/>
      </a:accent4>
      <a:accent5>
        <a:srgbClr val="C4DEFF"/>
      </a:accent5>
      <a:accent6>
        <a:srgbClr val="00007E"/>
      </a:accent6>
      <a:hlink>
        <a:srgbClr val="6666FF"/>
      </a:hlink>
      <a:folHlink>
        <a:srgbClr val="C0C0C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5902</TotalTime>
  <Words>396</Words>
  <Application>Microsoft Office PowerPoint</Application>
  <PresentationFormat>Overhead</PresentationFormat>
  <Paragraphs>107</Paragraphs>
  <Slides>13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Mountain Top</vt:lpstr>
      <vt:lpstr>Pedagogical Effectiveness of Classroom Demonstrations Devices</vt:lpstr>
      <vt:lpstr>Demonstrations</vt:lpstr>
      <vt:lpstr>PowerPoint Presentation</vt:lpstr>
      <vt:lpstr>PowerPoint Presentation</vt:lpstr>
      <vt:lpstr>PowerPoint Presentation</vt:lpstr>
      <vt:lpstr>Experiments:</vt:lpstr>
      <vt:lpstr>Electric Motor Demonstrators</vt:lpstr>
      <vt:lpstr>PowerPoint Presentation</vt:lpstr>
      <vt:lpstr>PowerPoint Presentation</vt:lpstr>
      <vt:lpstr>Results of 217 Trials</vt:lpstr>
      <vt:lpstr>Hypothesis Testing Results</vt:lpstr>
      <vt:lpstr>Case II: Laser Comm. Demo.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Thomas Mccormick</cp:lastModifiedBy>
  <cp:revision>279</cp:revision>
  <dcterms:created xsi:type="dcterms:W3CDTF">1601-01-01T00:00:00Z</dcterms:created>
  <dcterms:modified xsi:type="dcterms:W3CDTF">2018-06-17T20:14:57Z</dcterms:modified>
</cp:coreProperties>
</file>